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31" autoAdjust="0"/>
  </p:normalViewPr>
  <p:slideViewPr>
    <p:cSldViewPr snapToGrid="0">
      <p:cViewPr varScale="1">
        <p:scale>
          <a:sx n="75" d="100"/>
          <a:sy n="75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A50A543A-0469-49A1-B841-697F1CD1051A}" type="datetimeFigureOut">
              <a:rPr lang="en-NZ" smtClean="0"/>
              <a:t>9/06/2015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81E90B9E-FB01-4343-98FC-E996131560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0274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SLEEP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Ignored until disrupted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6962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Sleep and pain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cap="none" dirty="0" smtClean="0"/>
              <a:t>In the 2015 </a:t>
            </a:r>
            <a:r>
              <a:rPr lang="en-NZ" cap="none" dirty="0"/>
              <a:t>S</a:t>
            </a:r>
            <a:r>
              <a:rPr lang="en-NZ" cap="none" dirty="0" smtClean="0"/>
              <a:t>leep America poll</a:t>
            </a:r>
          </a:p>
          <a:p>
            <a:pPr lvl="1"/>
            <a:r>
              <a:rPr lang="en-NZ" cap="none" dirty="0" smtClean="0"/>
              <a:t>The gap between the amount of sleep people say the need and what they get</a:t>
            </a:r>
          </a:p>
          <a:p>
            <a:pPr lvl="2"/>
            <a:r>
              <a:rPr lang="en-NZ" cap="none" dirty="0" smtClean="0"/>
              <a:t>0 minutes		people with no pain		</a:t>
            </a:r>
          </a:p>
          <a:p>
            <a:pPr lvl="2"/>
            <a:r>
              <a:rPr lang="en-NZ" cap="none" dirty="0" smtClean="0"/>
              <a:t>14 minutes		acute pain (1 week)	</a:t>
            </a:r>
          </a:p>
          <a:p>
            <a:pPr lvl="2"/>
            <a:r>
              <a:rPr lang="en-NZ" cap="none" dirty="0" smtClean="0"/>
              <a:t>42 minutes		chronic pain</a:t>
            </a:r>
          </a:p>
          <a:p>
            <a:r>
              <a:rPr lang="en-NZ" cap="none" dirty="0" smtClean="0"/>
              <a:t>Poor sleepers report significantly more pain than those with higher sleep quality</a:t>
            </a:r>
          </a:p>
          <a:p>
            <a:r>
              <a:rPr lang="en-NZ" cap="none" dirty="0" smtClean="0"/>
              <a:t>Poor sleep impairs coping strategies	</a:t>
            </a:r>
            <a:endParaRPr lang="en-NZ" cap="none" dirty="0" smtClean="0"/>
          </a:p>
          <a:p>
            <a:r>
              <a:rPr lang="en-NZ" cap="none" dirty="0" smtClean="0"/>
              <a:t>Medication to alleviate pain may affect sleep, e.g. insomnia, alterations in sleep patterns</a:t>
            </a:r>
            <a:endParaRPr lang="en-NZ" cap="none" dirty="0"/>
          </a:p>
        </p:txBody>
      </p:sp>
    </p:spTree>
    <p:extLst>
      <p:ext uri="{BB962C8B-B14F-4D97-AF65-F5344CB8AC3E}">
        <p14:creationId xmlns:p14="http://schemas.microsoft.com/office/powerpoint/2010/main" val="295109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Sleep in the Aging population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cap="none" dirty="0" smtClean="0"/>
              <a:t>The need for sleep doesn’t change, but the needs may be met </a:t>
            </a:r>
          </a:p>
          <a:p>
            <a:pPr marL="0" indent="0">
              <a:buNone/>
            </a:pPr>
            <a:r>
              <a:rPr lang="en-NZ" cap="none" dirty="0"/>
              <a:t> </a:t>
            </a:r>
            <a:r>
              <a:rPr lang="en-NZ" cap="none" dirty="0" smtClean="0"/>
              <a:t>    differently</a:t>
            </a:r>
          </a:p>
          <a:p>
            <a:r>
              <a:rPr lang="en-NZ" cap="none" dirty="0" smtClean="0"/>
              <a:t>Sleep problems are only problems if the person concerned </a:t>
            </a:r>
          </a:p>
          <a:p>
            <a:pPr marL="0" indent="0">
              <a:buNone/>
            </a:pPr>
            <a:r>
              <a:rPr lang="en-NZ" cap="none" dirty="0"/>
              <a:t> </a:t>
            </a:r>
            <a:r>
              <a:rPr lang="en-NZ" cap="none" dirty="0" smtClean="0"/>
              <a:t>    considers them problems</a:t>
            </a:r>
          </a:p>
          <a:p>
            <a:pPr lvl="1"/>
            <a:r>
              <a:rPr lang="en-NZ" cap="none" dirty="0" smtClean="0"/>
              <a:t>Don’t project what we see as abnormal sleep onto the </a:t>
            </a:r>
          </a:p>
          <a:p>
            <a:pPr marL="457200" lvl="1" indent="0">
              <a:buNone/>
            </a:pPr>
            <a:r>
              <a:rPr lang="en-NZ" cap="none" dirty="0" smtClean="0"/>
              <a:t>         person we are talking to.</a:t>
            </a:r>
          </a:p>
          <a:p>
            <a:r>
              <a:rPr lang="en-NZ" cap="none" dirty="0" smtClean="0"/>
              <a:t>Poor sleepers who are elderly appear less affected by sleep loss </a:t>
            </a:r>
          </a:p>
          <a:p>
            <a:pPr marL="0" indent="0">
              <a:buNone/>
            </a:pPr>
            <a:r>
              <a:rPr lang="en-NZ" cap="none" dirty="0"/>
              <a:t> </a:t>
            </a:r>
            <a:r>
              <a:rPr lang="en-NZ" cap="none" dirty="0" smtClean="0"/>
              <a:t>    than those who are younger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0187" y="2309611"/>
            <a:ext cx="2157413" cy="303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03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Sleep in the Aging population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cap="none" dirty="0" smtClean="0"/>
              <a:t>Causes of daytime sleepiness in the elderly, due to poor night sleep</a:t>
            </a:r>
          </a:p>
          <a:p>
            <a:pPr lvl="1"/>
            <a:r>
              <a:rPr lang="en-NZ" cap="none" dirty="0" smtClean="0"/>
              <a:t>Obstructive Sleep Apnoea</a:t>
            </a:r>
          </a:p>
          <a:p>
            <a:pPr lvl="1"/>
            <a:r>
              <a:rPr lang="en-NZ" cap="none" dirty="0" smtClean="0"/>
              <a:t>Pain</a:t>
            </a:r>
          </a:p>
          <a:p>
            <a:pPr lvl="1"/>
            <a:r>
              <a:rPr lang="en-NZ" cap="none" dirty="0" smtClean="0"/>
              <a:t>Sleep related movement</a:t>
            </a:r>
          </a:p>
          <a:p>
            <a:pPr lvl="1"/>
            <a:r>
              <a:rPr lang="en-NZ" cap="none" dirty="0" smtClean="0"/>
              <a:t>Depression</a:t>
            </a:r>
          </a:p>
          <a:p>
            <a:pPr lvl="1"/>
            <a:r>
              <a:rPr lang="en-NZ" cap="none" dirty="0" smtClean="0"/>
              <a:t>Medication</a:t>
            </a:r>
          </a:p>
          <a:p>
            <a:pPr lvl="2"/>
            <a:r>
              <a:rPr lang="en-NZ" cap="none" dirty="0" smtClean="0"/>
              <a:t>Indirectly interrupts sleep, e.g. ACE inhibitors can cause a cough which worsens at night</a:t>
            </a:r>
          </a:p>
          <a:p>
            <a:pPr lvl="2"/>
            <a:r>
              <a:rPr lang="en-NZ" cap="none" dirty="0" smtClean="0"/>
              <a:t>Affects </a:t>
            </a:r>
            <a:r>
              <a:rPr lang="en-NZ" cap="none" dirty="0"/>
              <a:t>t</a:t>
            </a:r>
            <a:r>
              <a:rPr lang="en-NZ" cap="none" dirty="0" smtClean="0"/>
              <a:t>he sleep cycle, e.g. beta blockers can cause insomnia</a:t>
            </a:r>
          </a:p>
          <a:p>
            <a:pPr lvl="2"/>
            <a:r>
              <a:rPr lang="en-NZ" cap="none" dirty="0" smtClean="0"/>
              <a:t>Nocturia, due to medication or aging</a:t>
            </a:r>
          </a:p>
          <a:p>
            <a:pPr lvl="1"/>
            <a:r>
              <a:rPr lang="en-NZ" cap="none" dirty="0" smtClean="0"/>
              <a:t>Disease processes e.g. </a:t>
            </a:r>
            <a:r>
              <a:rPr lang="en-NZ" cap="none" dirty="0"/>
              <a:t>diabetes, arthritis, cardiovascular conditions, heartburn </a:t>
            </a:r>
            <a:endParaRPr lang="en-NZ" cap="none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3829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Sleep in the Aging population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NZ" b="1" cap="none" dirty="0" smtClean="0"/>
              <a:t>Changes in sleep</a:t>
            </a:r>
          </a:p>
          <a:p>
            <a:pPr lvl="1"/>
            <a:r>
              <a:rPr lang="en-NZ" cap="none" dirty="0" smtClean="0"/>
              <a:t>Spend more time in lighter levels of sleep</a:t>
            </a:r>
          </a:p>
          <a:p>
            <a:pPr lvl="1"/>
            <a:r>
              <a:rPr lang="en-NZ" cap="none" dirty="0" smtClean="0"/>
              <a:t>Increased sleep latency</a:t>
            </a:r>
          </a:p>
          <a:p>
            <a:pPr lvl="1"/>
            <a:r>
              <a:rPr lang="en-NZ" cap="none" dirty="0" smtClean="0"/>
              <a:t>Increased sleep fragmentation</a:t>
            </a:r>
          </a:p>
          <a:p>
            <a:pPr lvl="1"/>
            <a:r>
              <a:rPr lang="en-NZ" cap="none" dirty="0" smtClean="0"/>
              <a:t>Decreased REM</a:t>
            </a:r>
          </a:p>
          <a:p>
            <a:pPr lvl="1"/>
            <a:r>
              <a:rPr lang="en-NZ" cap="none" dirty="0" smtClean="0"/>
              <a:t>Increased risk of sleep disorders</a:t>
            </a:r>
          </a:p>
          <a:p>
            <a:pPr lvl="2"/>
            <a:r>
              <a:rPr lang="en-NZ" cap="none" dirty="0" smtClean="0"/>
              <a:t>Insomnia</a:t>
            </a:r>
          </a:p>
          <a:p>
            <a:pPr lvl="2"/>
            <a:r>
              <a:rPr lang="en-NZ" cap="none" dirty="0" smtClean="0"/>
              <a:t>Snoring </a:t>
            </a:r>
          </a:p>
          <a:p>
            <a:pPr lvl="2"/>
            <a:r>
              <a:rPr lang="en-NZ" cap="none" dirty="0" smtClean="0"/>
              <a:t>Restless legs</a:t>
            </a:r>
            <a:endParaRPr lang="en-NZ" cap="none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1486" y="1763151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44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Treatment 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3576506"/>
          </a:xfrm>
        </p:spPr>
        <p:txBody>
          <a:bodyPr>
            <a:normAutofit/>
          </a:bodyPr>
          <a:lstStyle/>
          <a:p>
            <a:r>
              <a:rPr lang="en-NZ" sz="2400" u="sng" cap="none" dirty="0" smtClean="0"/>
              <a:t>The first line of treatment is sleep hygiene</a:t>
            </a:r>
          </a:p>
          <a:p>
            <a:pPr lvl="1"/>
            <a:endParaRPr lang="en-NZ" cap="none" dirty="0" smtClean="0"/>
          </a:p>
          <a:p>
            <a:pPr lvl="1"/>
            <a:r>
              <a:rPr lang="en-NZ" cap="none" dirty="0" smtClean="0"/>
              <a:t>Avoid caffeine, alcohol, and nicotine in the evening</a:t>
            </a:r>
          </a:p>
          <a:p>
            <a:pPr lvl="1"/>
            <a:r>
              <a:rPr lang="en-NZ" cap="none" dirty="0" smtClean="0"/>
              <a:t>Avoid heavy meals for 2 hours before bed</a:t>
            </a:r>
          </a:p>
          <a:p>
            <a:pPr lvl="1"/>
            <a:r>
              <a:rPr lang="en-NZ" cap="none" dirty="0" smtClean="0"/>
              <a:t>Avoid energetic exercise for 3 hours before bed</a:t>
            </a:r>
          </a:p>
          <a:p>
            <a:pPr lvl="1"/>
            <a:r>
              <a:rPr lang="en-NZ" cap="none" dirty="0" smtClean="0"/>
              <a:t>Have a restful hour before bed</a:t>
            </a:r>
          </a:p>
          <a:p>
            <a:pPr lvl="1"/>
            <a:r>
              <a:rPr lang="en-NZ" cap="none" dirty="0" smtClean="0"/>
              <a:t>Ensure you bedroom is a quiet restful area</a:t>
            </a:r>
          </a:p>
          <a:p>
            <a:pPr lvl="1"/>
            <a:r>
              <a:rPr lang="en-NZ" cap="none" dirty="0" smtClean="0"/>
              <a:t>The bedroom is only for sleep and sex</a:t>
            </a:r>
          </a:p>
          <a:p>
            <a:pPr lvl="1"/>
            <a:endParaRPr lang="en-NZ" dirty="0"/>
          </a:p>
          <a:p>
            <a:pPr lvl="1"/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261001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Sleep Hygiene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NZ" cap="none" dirty="0" smtClean="0"/>
              <a:t>Develop a bedtime routine, so your brain recognises the “slow down” signals</a:t>
            </a:r>
          </a:p>
          <a:p>
            <a:r>
              <a:rPr lang="en-NZ" cap="none" dirty="0" smtClean="0"/>
              <a:t>Keep regular sleep and wake times, helps regulate sleep</a:t>
            </a:r>
          </a:p>
          <a:p>
            <a:r>
              <a:rPr lang="en-NZ" cap="none" dirty="0" smtClean="0"/>
              <a:t>If you can’t get to sleep after about 20 minutes, get up and do something that makes you sleepy, then go back to bed</a:t>
            </a:r>
          </a:p>
          <a:p>
            <a:r>
              <a:rPr lang="en-NZ" cap="none" dirty="0" smtClean="0"/>
              <a:t>If these don’t work discuss the issue with the GP</a:t>
            </a:r>
          </a:p>
          <a:p>
            <a:pPr lvl="1"/>
            <a:r>
              <a:rPr lang="en-NZ" cap="none" dirty="0" smtClean="0"/>
              <a:t>Treatment with bright light therapy may be suitable if the sleep cycle has been altered</a:t>
            </a:r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9872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25" y="365299"/>
            <a:ext cx="10364451" cy="1596177"/>
          </a:xfrm>
        </p:spPr>
        <p:txBody>
          <a:bodyPr/>
          <a:lstStyle/>
          <a:p>
            <a:r>
              <a:rPr lang="en-NZ" dirty="0" smtClean="0"/>
              <a:t>Insomnia and Bright Light Therapy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4115768"/>
          </a:xfrm>
        </p:spPr>
        <p:txBody>
          <a:bodyPr>
            <a:normAutofit/>
          </a:bodyPr>
          <a:lstStyle/>
          <a:p>
            <a:r>
              <a:rPr lang="en-NZ" cap="none" dirty="0" smtClean="0"/>
              <a:t>Delayed Sleep Phase Syndrome </a:t>
            </a:r>
            <a:r>
              <a:rPr lang="en-NZ" dirty="0" smtClean="0"/>
              <a:t>- </a:t>
            </a:r>
            <a:r>
              <a:rPr lang="en-NZ" cap="none" dirty="0" smtClean="0"/>
              <a:t>Sleep onset insomnia </a:t>
            </a:r>
          </a:p>
          <a:p>
            <a:pPr lvl="1"/>
            <a:r>
              <a:rPr lang="en-NZ" cap="none" dirty="0" smtClean="0"/>
              <a:t>Can be treated successfully with bright light when they </a:t>
            </a:r>
            <a:r>
              <a:rPr lang="en-NZ" cap="none" dirty="0" smtClean="0"/>
              <a:t>wake</a:t>
            </a:r>
            <a:endParaRPr lang="en-NZ" cap="none" dirty="0" smtClean="0"/>
          </a:p>
          <a:p>
            <a:pPr marL="457200" lvl="1" indent="0">
              <a:buNone/>
            </a:pPr>
            <a:endParaRPr lang="en-NZ" dirty="0" smtClean="0"/>
          </a:p>
          <a:p>
            <a:r>
              <a:rPr lang="en-NZ" cap="none" dirty="0" smtClean="0"/>
              <a:t>Advanced Sleep Phase Syndrome  </a:t>
            </a:r>
            <a:r>
              <a:rPr lang="en-NZ" dirty="0" smtClean="0"/>
              <a:t>- </a:t>
            </a:r>
            <a:r>
              <a:rPr lang="en-NZ" cap="none" dirty="0" smtClean="0"/>
              <a:t>Waking very </a:t>
            </a:r>
            <a:r>
              <a:rPr lang="en-NZ" cap="none" dirty="0" err="1" smtClean="0"/>
              <a:t>very</a:t>
            </a:r>
            <a:r>
              <a:rPr lang="en-NZ" cap="none" dirty="0" smtClean="0"/>
              <a:t> early in the morning and unable to go back to sleep. </a:t>
            </a:r>
          </a:p>
          <a:p>
            <a:pPr lvl="1"/>
            <a:r>
              <a:rPr lang="en-NZ" cap="none" dirty="0" smtClean="0"/>
              <a:t>Can be treated before they go to sleep and to keep them from sleeping too early in the afternoon or evening</a:t>
            </a: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3507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260601" y="278607"/>
            <a:ext cx="7705724" cy="577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15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n</a:t>
            </a:r>
            <a:r>
              <a:rPr lang="en-NZ" dirty="0" smtClean="0"/>
              <a:t>ormal Sleep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NZ" dirty="0" smtClean="0"/>
              <a:t>Consists of 2 components</a:t>
            </a:r>
          </a:p>
          <a:p>
            <a:pPr lvl="1"/>
            <a:endParaRPr lang="en-NZ" dirty="0" smtClean="0"/>
          </a:p>
          <a:p>
            <a:pPr lvl="1"/>
            <a:r>
              <a:rPr lang="en-NZ" dirty="0" smtClean="0"/>
              <a:t>NREM (</a:t>
            </a:r>
            <a:r>
              <a:rPr lang="en-NZ" sz="1600" cap="none" dirty="0" smtClean="0"/>
              <a:t>Non rapid eye movement</a:t>
            </a:r>
            <a:r>
              <a:rPr lang="en-NZ" sz="1600" dirty="0" smtClean="0"/>
              <a:t>)</a:t>
            </a:r>
          </a:p>
          <a:p>
            <a:pPr marL="457200" lvl="1" indent="0">
              <a:buNone/>
            </a:pPr>
            <a:endParaRPr lang="en-NZ" sz="1600" dirty="0" smtClean="0"/>
          </a:p>
          <a:p>
            <a:pPr lvl="1"/>
            <a:r>
              <a:rPr lang="en-NZ" sz="1600" dirty="0" smtClean="0"/>
              <a:t>Rem (</a:t>
            </a:r>
            <a:r>
              <a:rPr lang="en-NZ" sz="1600" cap="none" dirty="0" smtClean="0"/>
              <a:t>Rapid eye movement)</a:t>
            </a:r>
          </a:p>
          <a:p>
            <a:pPr lvl="2"/>
            <a:r>
              <a:rPr lang="en-NZ" cap="none" dirty="0" smtClean="0"/>
              <a:t>Also known as dream sleep</a:t>
            </a:r>
            <a:endParaRPr lang="en-NZ" cap="none" dirty="0"/>
          </a:p>
        </p:txBody>
      </p:sp>
    </p:spTree>
    <p:extLst>
      <p:ext uri="{BB962C8B-B14F-4D97-AF65-F5344CB8AC3E}">
        <p14:creationId xmlns:p14="http://schemas.microsoft.com/office/powerpoint/2010/main" val="178889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Normal sleep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NZ" cap="none" dirty="0" smtClean="0"/>
              <a:t>NREM sleep can be broken into 3 stages</a:t>
            </a:r>
          </a:p>
          <a:p>
            <a:endParaRPr lang="en-NZ" cap="none" dirty="0"/>
          </a:p>
          <a:p>
            <a:r>
              <a:rPr lang="en-NZ" b="1" u="sng" cap="none" dirty="0" smtClean="0"/>
              <a:t>Stage 1</a:t>
            </a:r>
          </a:p>
          <a:p>
            <a:pPr lvl="1"/>
            <a:r>
              <a:rPr lang="en-NZ" cap="none" dirty="0" smtClean="0"/>
              <a:t>Transition between wake and sleep</a:t>
            </a:r>
          </a:p>
          <a:p>
            <a:pPr lvl="1"/>
            <a:r>
              <a:rPr lang="en-NZ" cap="none" dirty="0" smtClean="0"/>
              <a:t>Normally lasts between 1-7 minutes</a:t>
            </a:r>
          </a:p>
          <a:p>
            <a:pPr lvl="1"/>
            <a:r>
              <a:rPr lang="en-NZ" cap="none" dirty="0" smtClean="0"/>
              <a:t>Relaxed with eyes closed and with fleeting thoughts</a:t>
            </a:r>
          </a:p>
          <a:p>
            <a:pPr lvl="1"/>
            <a:r>
              <a:rPr lang="en-NZ" cap="none" dirty="0" smtClean="0"/>
              <a:t>Easily awakened, and will often say they have not been asleep</a:t>
            </a:r>
            <a:endParaRPr lang="en-NZ" cap="none" dirty="0"/>
          </a:p>
        </p:txBody>
      </p:sp>
    </p:spTree>
    <p:extLst>
      <p:ext uri="{BB962C8B-B14F-4D97-AF65-F5344CB8AC3E}">
        <p14:creationId xmlns:p14="http://schemas.microsoft.com/office/powerpoint/2010/main" val="107171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Normal sleep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NZ" b="1" u="sng" cap="none" dirty="0" smtClean="0"/>
              <a:t>Stage 2</a:t>
            </a:r>
          </a:p>
          <a:p>
            <a:pPr lvl="1"/>
            <a:r>
              <a:rPr lang="en-NZ" cap="none" dirty="0" smtClean="0"/>
              <a:t>Body temperature starts to decrease  </a:t>
            </a:r>
          </a:p>
          <a:p>
            <a:pPr lvl="1"/>
            <a:r>
              <a:rPr lang="en-NZ" cap="none" dirty="0" smtClean="0"/>
              <a:t>Heart rate begins to slow</a:t>
            </a:r>
          </a:p>
          <a:p>
            <a:pPr lvl="1"/>
            <a:r>
              <a:rPr lang="en-NZ" cap="none" dirty="0" smtClean="0"/>
              <a:t>More difficult to awaken</a:t>
            </a:r>
          </a:p>
          <a:p>
            <a:r>
              <a:rPr lang="en-NZ" b="1" u="sng" cap="none" dirty="0" smtClean="0"/>
              <a:t>Stage 3</a:t>
            </a:r>
          </a:p>
          <a:p>
            <a:pPr lvl="1"/>
            <a:r>
              <a:rPr lang="en-NZ" cap="none" dirty="0" smtClean="0"/>
              <a:t>People become less responsive and noises</a:t>
            </a:r>
          </a:p>
          <a:p>
            <a:pPr lvl="1"/>
            <a:r>
              <a:rPr lang="en-NZ" cap="none" dirty="0" smtClean="0"/>
              <a:t>Activity in the environment may fail to generate a response</a:t>
            </a:r>
          </a:p>
          <a:p>
            <a:pPr lvl="1"/>
            <a:r>
              <a:rPr lang="en-NZ" cap="none" dirty="0" smtClean="0"/>
              <a:t>Bed-wetting and sleepwalking are most likely to occur at the end of this stage</a:t>
            </a:r>
          </a:p>
        </p:txBody>
      </p:sp>
    </p:spTree>
    <p:extLst>
      <p:ext uri="{BB962C8B-B14F-4D97-AF65-F5344CB8AC3E}">
        <p14:creationId xmlns:p14="http://schemas.microsoft.com/office/powerpoint/2010/main" val="329369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Normal sleep	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NZ" b="1" u="sng" cap="none" dirty="0" smtClean="0"/>
              <a:t>REM sleep</a:t>
            </a:r>
          </a:p>
          <a:p>
            <a:pPr lvl="1"/>
            <a:r>
              <a:rPr lang="en-NZ" cap="none" dirty="0" smtClean="0"/>
              <a:t>Known as dream sleep</a:t>
            </a:r>
          </a:p>
          <a:p>
            <a:pPr lvl="1"/>
            <a:r>
              <a:rPr lang="en-NZ" cap="none" dirty="0" smtClean="0"/>
              <a:t>Voluntary muscles paralysed to prevent acting out dreams</a:t>
            </a:r>
          </a:p>
          <a:p>
            <a:pPr lvl="1"/>
            <a:r>
              <a:rPr lang="en-NZ" cap="none" dirty="0" smtClean="0"/>
              <a:t>Associated with processing emotions, problem solving, retaining memories, and relieving stress</a:t>
            </a:r>
          </a:p>
          <a:p>
            <a:pPr lvl="1"/>
            <a:r>
              <a:rPr lang="en-NZ" cap="none" dirty="0" smtClean="0"/>
              <a:t>Vital to learning</a:t>
            </a:r>
          </a:p>
          <a:p>
            <a:pPr lvl="1"/>
            <a:r>
              <a:rPr lang="en-NZ" cap="none" dirty="0" smtClean="0"/>
              <a:t>In children growth hormones are released</a:t>
            </a:r>
          </a:p>
          <a:p>
            <a:pPr lvl="1"/>
            <a:r>
              <a:rPr lang="en-NZ" cap="none" dirty="0" smtClean="0"/>
              <a:t>If disrupted the brain will try to “catch up” next time</a:t>
            </a:r>
            <a:endParaRPr lang="en-NZ" cap="none" dirty="0"/>
          </a:p>
        </p:txBody>
      </p:sp>
    </p:spTree>
    <p:extLst>
      <p:ext uri="{BB962C8B-B14F-4D97-AF65-F5344CB8AC3E}">
        <p14:creationId xmlns:p14="http://schemas.microsoft.com/office/powerpoint/2010/main" val="90319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Normal sleep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NZ" cap="none" dirty="0" smtClean="0"/>
              <a:t>Cycle through sleep stages up to 5 times a night</a:t>
            </a:r>
          </a:p>
          <a:p>
            <a:r>
              <a:rPr lang="en-NZ" cap="none" dirty="0" smtClean="0"/>
              <a:t>Stage 3 and REM sleep get longer through the night </a:t>
            </a:r>
          </a:p>
          <a:p>
            <a:endParaRPr lang="en-NZ" cap="none" dirty="0" smtClean="0"/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774" y="3705726"/>
            <a:ext cx="8954126" cy="250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57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Effect of poor sleep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NZ" cap="none" dirty="0" smtClean="0"/>
              <a:t>Daytime drowsiness</a:t>
            </a:r>
          </a:p>
          <a:p>
            <a:r>
              <a:rPr lang="en-NZ" cap="none" dirty="0" smtClean="0"/>
              <a:t>Trouble concentrating</a:t>
            </a:r>
          </a:p>
          <a:p>
            <a:r>
              <a:rPr lang="en-NZ" cap="none" dirty="0" smtClean="0"/>
              <a:t>Irritability</a:t>
            </a:r>
          </a:p>
          <a:p>
            <a:r>
              <a:rPr lang="en-NZ" cap="none" dirty="0" smtClean="0"/>
              <a:t>Increased risk of falls and accidents</a:t>
            </a:r>
          </a:p>
          <a:p>
            <a:r>
              <a:rPr lang="en-NZ" cap="none" dirty="0" smtClean="0"/>
              <a:t>Lower productivity</a:t>
            </a:r>
          </a:p>
          <a:p>
            <a:r>
              <a:rPr lang="en-NZ" cap="none" dirty="0" smtClean="0"/>
              <a:t>Decreased memory recall</a:t>
            </a:r>
            <a:endParaRPr lang="en-NZ" cap="non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1301" y="2367092"/>
            <a:ext cx="3332162" cy="2889717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35932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Signs of sleep deprivation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NZ" cap="none" dirty="0" smtClean="0"/>
              <a:t>Difficulty waking in the morning</a:t>
            </a:r>
          </a:p>
          <a:p>
            <a:r>
              <a:rPr lang="en-NZ" cap="none" dirty="0" smtClean="0"/>
              <a:t>Poor job performance</a:t>
            </a:r>
          </a:p>
          <a:p>
            <a:r>
              <a:rPr lang="en-NZ" cap="none" dirty="0" smtClean="0"/>
              <a:t>Increased clumsiness</a:t>
            </a:r>
          </a:p>
          <a:p>
            <a:r>
              <a:rPr lang="en-NZ" cap="none" dirty="0" smtClean="0"/>
              <a:t>Difficulty making decisions</a:t>
            </a:r>
          </a:p>
          <a:p>
            <a:r>
              <a:rPr lang="en-NZ" cap="none" dirty="0" smtClean="0"/>
              <a:t>Falling asleep/ dozing during work</a:t>
            </a:r>
          </a:p>
          <a:p>
            <a:r>
              <a:rPr lang="en-NZ" cap="none" dirty="0" smtClean="0"/>
              <a:t>Feeling especially moody or irritated</a:t>
            </a:r>
            <a:endParaRPr lang="en-NZ" cap="non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3012" y="2367092"/>
            <a:ext cx="4471988" cy="297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38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Sleep and pain</a:t>
            </a:r>
            <a:endParaRPr lang="en-NZ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207694" y="3675190"/>
            <a:ext cx="701101" cy="731583"/>
          </a:xfrm>
          <a:prstGeom prst="rect">
            <a:avLst/>
          </a:prstGeom>
        </p:spPr>
      </p:pic>
      <p:sp>
        <p:nvSpPr>
          <p:cNvPr id="6" name="Flowchart: Process 5"/>
          <p:cNvSpPr/>
          <p:nvPr/>
        </p:nvSpPr>
        <p:spPr>
          <a:xfrm>
            <a:off x="1730182" y="2609800"/>
            <a:ext cx="12573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/>
              <a:t>Pain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3172620" y="3538945"/>
            <a:ext cx="1663700" cy="6617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/>
              <a:t>Disrupted sleep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7035800" y="5444270"/>
            <a:ext cx="2006600" cy="6805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/>
              <a:t>Magnification of pain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981695" y="4517170"/>
            <a:ext cx="1854200" cy="63299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/>
              <a:t>insomnia</a:t>
            </a:r>
          </a:p>
        </p:txBody>
      </p:sp>
      <p:sp>
        <p:nvSpPr>
          <p:cNvPr id="12" name="Bent Arrow 11"/>
          <p:cNvSpPr/>
          <p:nvPr/>
        </p:nvSpPr>
        <p:spPr>
          <a:xfrm rot="5400000">
            <a:off x="3157442" y="2729786"/>
            <a:ext cx="710884" cy="68052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5800" y="4612608"/>
            <a:ext cx="701101" cy="731583"/>
          </a:xfrm>
          <a:prstGeom prst="rect">
            <a:avLst/>
          </a:prstGeom>
        </p:spPr>
      </p:pic>
      <p:sp>
        <p:nvSpPr>
          <p:cNvPr id="16" name="Bent Arrow 15"/>
          <p:cNvSpPr/>
          <p:nvPr/>
        </p:nvSpPr>
        <p:spPr>
          <a:xfrm rot="16200000">
            <a:off x="4425596" y="3558678"/>
            <a:ext cx="1481916" cy="339889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 smtClean="0">
              <a:solidFill>
                <a:schemeClr val="tx1"/>
              </a:solidFill>
            </a:endParaRPr>
          </a:p>
          <a:p>
            <a:pPr algn="ctr"/>
            <a:endParaRPr lang="en-NZ" dirty="0">
              <a:solidFill>
                <a:schemeClr val="tx1"/>
              </a:solidFill>
            </a:endParaRPr>
          </a:p>
          <a:p>
            <a:pPr algn="ctr"/>
            <a:endParaRPr lang="en-NZ" dirty="0" smtClean="0">
              <a:solidFill>
                <a:schemeClr val="tx1"/>
              </a:solidFill>
            </a:endParaRPr>
          </a:p>
          <a:p>
            <a:pPr algn="ctr"/>
            <a:endParaRPr lang="en-NZ" dirty="0">
              <a:solidFill>
                <a:schemeClr val="tx1"/>
              </a:solidFill>
            </a:endParaRPr>
          </a:p>
          <a:p>
            <a:pPr algn="ctr"/>
            <a:endParaRPr lang="en-NZ" dirty="0" smtClean="0">
              <a:solidFill>
                <a:schemeClr val="tx1"/>
              </a:solidFill>
            </a:endParaRPr>
          </a:p>
          <a:p>
            <a:pPr algn="ctr"/>
            <a:endParaRPr lang="en-NZ" dirty="0">
              <a:solidFill>
                <a:schemeClr val="tx1"/>
              </a:solidFill>
            </a:endParaRPr>
          </a:p>
          <a:p>
            <a:pPr algn="ctr"/>
            <a:endParaRPr lang="en-NZ" dirty="0" smtClean="0">
              <a:solidFill>
                <a:schemeClr val="tx1"/>
              </a:solidFill>
            </a:endParaRPr>
          </a:p>
          <a:p>
            <a:pPr algn="ctr"/>
            <a:endParaRPr lang="en-NZ" dirty="0">
              <a:solidFill>
                <a:schemeClr val="tx1"/>
              </a:solidFill>
            </a:endParaRPr>
          </a:p>
          <a:p>
            <a:pPr algn="ctr"/>
            <a:endParaRPr lang="en-NZ" dirty="0" smtClean="0">
              <a:solidFill>
                <a:schemeClr val="tx1"/>
              </a:solidFill>
            </a:endParaRPr>
          </a:p>
          <a:p>
            <a:pPr algn="ctr"/>
            <a:endParaRPr lang="en-NZ" dirty="0">
              <a:solidFill>
                <a:schemeClr val="tx1"/>
              </a:solidFill>
            </a:endParaRPr>
          </a:p>
          <a:p>
            <a:pPr algn="ctr"/>
            <a:endParaRPr lang="en-NZ" dirty="0" smtClean="0">
              <a:solidFill>
                <a:schemeClr val="tx1"/>
              </a:solidFill>
            </a:endParaRPr>
          </a:p>
          <a:p>
            <a:pPr algn="ctr"/>
            <a:endParaRPr lang="en-NZ" dirty="0">
              <a:solidFill>
                <a:schemeClr val="tx1"/>
              </a:solidFill>
            </a:endParaRPr>
          </a:p>
          <a:p>
            <a:pPr algn="ctr"/>
            <a:endParaRPr lang="en-NZ" dirty="0" smtClean="0">
              <a:solidFill>
                <a:schemeClr val="tx1"/>
              </a:solidFill>
            </a:endParaRPr>
          </a:p>
          <a:p>
            <a:pPr algn="ctr"/>
            <a:endParaRPr lang="en-NZ" dirty="0">
              <a:solidFill>
                <a:schemeClr val="tx1"/>
              </a:solidFill>
            </a:endParaRPr>
          </a:p>
          <a:p>
            <a:pPr algn="ctr"/>
            <a:endParaRPr lang="en-NZ" dirty="0" smtClean="0">
              <a:solidFill>
                <a:schemeClr val="tx1"/>
              </a:solidFill>
            </a:endParaRPr>
          </a:p>
          <a:p>
            <a:pPr algn="ctr"/>
            <a:endParaRPr lang="en-NZ" dirty="0">
              <a:solidFill>
                <a:schemeClr val="tx1"/>
              </a:solidFill>
            </a:endParaRPr>
          </a:p>
          <a:p>
            <a:pPr algn="ctr"/>
            <a:endParaRPr lang="en-NZ" dirty="0" smtClean="0">
              <a:solidFill>
                <a:schemeClr val="tx1"/>
              </a:solidFill>
            </a:endParaRPr>
          </a:p>
          <a:p>
            <a:pPr algn="ctr"/>
            <a:endParaRPr lang="en-NZ" dirty="0">
              <a:solidFill>
                <a:schemeClr val="tx1"/>
              </a:solidFill>
            </a:endParaRPr>
          </a:p>
          <a:p>
            <a:pPr algn="ctr"/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7736901" y="2314773"/>
            <a:ext cx="3683000" cy="195567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Sleep quality is more likely to predict the next days mood and physical symptoms than the reverse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047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1217</TotalTime>
  <Words>669</Words>
  <Application>Microsoft Office PowerPoint</Application>
  <PresentationFormat>Widescreen</PresentationFormat>
  <Paragraphs>136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Tw Cen MT</vt:lpstr>
      <vt:lpstr>Droplet</vt:lpstr>
      <vt:lpstr>SLEEP</vt:lpstr>
      <vt:lpstr>normal Sleep</vt:lpstr>
      <vt:lpstr>Normal sleep</vt:lpstr>
      <vt:lpstr>Normal sleep</vt:lpstr>
      <vt:lpstr>Normal sleep </vt:lpstr>
      <vt:lpstr>Normal sleep</vt:lpstr>
      <vt:lpstr>Effect of poor sleep</vt:lpstr>
      <vt:lpstr>Signs of sleep deprivation </vt:lpstr>
      <vt:lpstr>Sleep and pain</vt:lpstr>
      <vt:lpstr>Sleep and pain</vt:lpstr>
      <vt:lpstr>Sleep in the Aging population</vt:lpstr>
      <vt:lpstr>Sleep in the Aging population</vt:lpstr>
      <vt:lpstr>Sleep in the Aging population</vt:lpstr>
      <vt:lpstr>Treatment ?</vt:lpstr>
      <vt:lpstr>Sleep Hygiene</vt:lpstr>
      <vt:lpstr>Insomnia and Bright Light Therapy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</dc:title>
  <dc:creator>user</dc:creator>
  <cp:lastModifiedBy>user</cp:lastModifiedBy>
  <cp:revision>24</cp:revision>
  <cp:lastPrinted>2015-06-09T08:49:58Z</cp:lastPrinted>
  <dcterms:created xsi:type="dcterms:W3CDTF">2015-06-03T20:23:47Z</dcterms:created>
  <dcterms:modified xsi:type="dcterms:W3CDTF">2015-06-09T08:55:04Z</dcterms:modified>
</cp:coreProperties>
</file>